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5803"/>
    <a:srgbClr val="DFDFFF"/>
    <a:srgbClr val="CCEDFF"/>
    <a:srgbClr val="FFE7E8"/>
    <a:srgbClr val="FFFFCC"/>
    <a:srgbClr val="F5DE38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0"/>
    <p:restoredTop sz="94558"/>
  </p:normalViewPr>
  <p:slideViewPr>
    <p:cSldViewPr>
      <p:cViewPr varScale="1">
        <p:scale>
          <a:sx n="152" d="100"/>
          <a:sy n="152" d="100"/>
        </p:scale>
        <p:origin x="130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 showGuides="1">
      <p:cViewPr varScale="1">
        <p:scale>
          <a:sx n="109" d="100"/>
          <a:sy n="109" d="100"/>
        </p:scale>
        <p:origin x="472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9273A0F-3B13-D841-A707-03B4216EA8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0A439-2D68-154D-B9B4-0E0203E229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42F29-83C6-0443-AA30-FBDFE7C021E6}" type="datetimeFigureOut">
              <a:rPr lang="cy-GB" smtClean="0"/>
              <a:t>08/12/19</a:t>
            </a:fld>
            <a:endParaRPr lang="cy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A31725-2096-6A46-9ED8-F573F702F8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FD3B-98B1-4D4C-A1FF-670C78041FF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E6625-9A6A-BA41-B539-684CA802E7C3}" type="slidenum">
              <a:rPr lang="cy-GB" smtClean="0"/>
              <a:t>‹#›</a:t>
            </a:fld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9050288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928E9A-947C-4D8E-9B83-D6CC267356BF}" type="datetimeFigureOut">
              <a:rPr lang="cy-GB" noProof="0" smtClean="0"/>
              <a:t>08/12/19</a:t>
            </a:fld>
            <a:endParaRPr lang="cy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y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y-GB" noProof="0"/>
              <a:t>Click to edit Master text styles</a:t>
            </a:r>
          </a:p>
          <a:p>
            <a:pPr lvl="1"/>
            <a:r>
              <a:rPr lang="cy-GB" noProof="0"/>
              <a:t>Second level</a:t>
            </a:r>
          </a:p>
          <a:p>
            <a:pPr lvl="2"/>
            <a:r>
              <a:rPr lang="cy-GB" noProof="0"/>
              <a:t>Third level</a:t>
            </a:r>
          </a:p>
          <a:p>
            <a:pPr lvl="3"/>
            <a:r>
              <a:rPr lang="cy-GB" noProof="0"/>
              <a:t>Fourth level</a:t>
            </a:r>
          </a:p>
          <a:p>
            <a:pPr lvl="4"/>
            <a:r>
              <a:rPr lang="cy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y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F6DF4-31BE-4F35-8181-1A38D60EE214}" type="slidenum">
              <a:rPr lang="cy-GB" noProof="0" smtClean="0"/>
              <a:t>‹#›</a:t>
            </a:fld>
            <a:endParaRPr lang="cy-GB" noProof="0"/>
          </a:p>
        </p:txBody>
      </p:sp>
    </p:spTree>
    <p:extLst>
      <p:ext uri="{BB962C8B-B14F-4D97-AF65-F5344CB8AC3E}">
        <p14:creationId xmlns:p14="http://schemas.microsoft.com/office/powerpoint/2010/main" val="2592300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5229200"/>
            <a:ext cx="8640960" cy="1080120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cy-GB" noProof="0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E98AA-961E-7B44-97C4-201C4FF0C9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223" y="223649"/>
            <a:ext cx="6797555" cy="514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203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920880" cy="4248473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600"/>
              </a:spcBef>
              <a:buNone/>
              <a:defRPr sz="2400"/>
            </a:lvl1pPr>
            <a:lvl2pPr marL="495300" indent="-450850">
              <a:lnSpc>
                <a:spcPct val="90000"/>
              </a:lnSpc>
              <a:spcBef>
                <a:spcPts val="1600"/>
              </a:spcBef>
              <a:buFont typeface="Arial" panose="020B0604020202020204" pitchFamily="34" charset="0"/>
              <a:buChar char="•"/>
              <a:tabLst/>
              <a:defRPr sz="2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26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495300" indent="-450850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140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1628800"/>
            <a:ext cx="3780420" cy="439248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1800"/>
              </a:spcBef>
              <a:buNone/>
              <a:defRPr sz="2800"/>
            </a:lvl1pPr>
            <a:lvl2pPr marL="495300" indent="-450850" algn="l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tabLst/>
              <a:defRPr sz="28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69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od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706B73EC-6CC0-1D48-A5EA-30925FC36177}"/>
              </a:ext>
            </a:extLst>
          </p:cNvPr>
          <p:cNvSpPr/>
          <p:nvPr userDrawn="1"/>
        </p:nvSpPr>
        <p:spPr>
          <a:xfrm>
            <a:off x="393317" y="843258"/>
            <a:ext cx="8357366" cy="5322046"/>
          </a:xfrm>
          <a:prstGeom prst="round2DiagRect">
            <a:avLst/>
          </a:prstGeom>
          <a:solidFill>
            <a:schemeClr val="bg1"/>
          </a:solidFill>
          <a:ln>
            <a:solidFill>
              <a:srgbClr val="F5DE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836712"/>
            <a:ext cx="6480720" cy="7200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y-GB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4392488"/>
          </a:xfr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buNone/>
              <a:defRPr sz="1400"/>
            </a:lvl1pPr>
            <a:lvl2pPr marL="314325" indent="-304800" algn="l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tabLst/>
              <a:defRPr sz="1400"/>
            </a:lvl2pPr>
          </a:lstStyle>
          <a:p>
            <a:pPr lvl="0"/>
            <a:r>
              <a:rPr lang="cy-GB" noProof="0" dirty="0"/>
              <a:t>Click to edit Master text styles</a:t>
            </a:r>
          </a:p>
          <a:p>
            <a:pPr lvl="1"/>
            <a:r>
              <a:rPr lang="cy-GB" noProof="0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2A0A6D-91F0-9249-831C-12D7490F8D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352" y="161196"/>
            <a:ext cx="1368152" cy="103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/>
              <a:t>Click to edit Master title style</a:t>
            </a:r>
            <a:endParaRPr lang="cy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y-GB" noProof="0"/>
              <a:t>Click to edit Master text styles</a:t>
            </a:r>
          </a:p>
          <a:p>
            <a:pPr lvl="1"/>
            <a:r>
              <a:rPr lang="cy-GB" noProof="0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12/8/19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72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6" r:id="rId4"/>
    <p:sldLayoutId id="214748366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E8580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5000"/>
        </a:lnSpc>
        <a:spcBef>
          <a:spcPts val="8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552E1-2C83-CE4F-8451-DFF047556C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cy-GB" sz="3600" dirty="0"/>
              <a:t>Cam 9: Hyrwyddo a phecynnu cynhyrchion</a:t>
            </a:r>
          </a:p>
        </p:txBody>
      </p:sp>
    </p:spTree>
    <p:extLst>
      <p:ext uri="{BB962C8B-B14F-4D97-AF65-F5344CB8AC3E}">
        <p14:creationId xmlns:p14="http://schemas.microsoft.com/office/powerpoint/2010/main" val="756829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BC1D8-AC1E-3A4D-9C2E-582162122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Dibenion pecynnu bwyd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F67D41-1BBF-CB43-8B07-A068A3D95B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y-GB" dirty="0"/>
              <a:t>Cadw bwyd yn ffres</a:t>
            </a:r>
            <a:endParaRPr lang="en-GB" dirty="0"/>
          </a:p>
          <a:p>
            <a:pPr lvl="1"/>
            <a:r>
              <a:rPr lang="cy-GB" dirty="0"/>
              <a:t>Lleihau microbau</a:t>
            </a:r>
            <a:endParaRPr lang="en-GB" dirty="0"/>
          </a:p>
          <a:p>
            <a:pPr lvl="1"/>
            <a:r>
              <a:rPr lang="cy-GB" dirty="0"/>
              <a:t>Gwneud i fwyd edrych yn </a:t>
            </a:r>
            <a:br>
              <a:rPr lang="cy-GB" dirty="0"/>
            </a:br>
            <a:r>
              <a:rPr lang="cy-GB" dirty="0"/>
              <a:t>ddeniadol</a:t>
            </a:r>
            <a:endParaRPr lang="en-GB" dirty="0"/>
          </a:p>
          <a:p>
            <a:pPr lvl="1"/>
            <a:r>
              <a:rPr lang="cy-GB" dirty="0"/>
              <a:t>Amddiffyn bwyd rhag </a:t>
            </a:r>
            <a:br>
              <a:rPr lang="cy-GB" dirty="0"/>
            </a:br>
            <a:r>
              <a:rPr lang="cy-GB" dirty="0"/>
              <a:t>difrod wrth ei gludo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2B6ABC-81F3-554F-B5DD-5543EF268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700808"/>
            <a:ext cx="298125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167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D1CEC-DB13-D646-9E55-68F5FF2E0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Pecynnu plastig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B926A-3559-CF4A-924A-06A23E5D3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772816"/>
            <a:ext cx="6696744" cy="398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522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B7E02-1134-9E47-8EA0-CEA5CC08B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…a mwy o becynnu plastig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564642-BBC9-2B4C-B4AC-29B3FBAA4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39" y="1844824"/>
            <a:ext cx="672318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88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D70B4-7FA7-7441-AC9D-3EE4A0A0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Buddion pecynnu bwyd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AFF79-62C6-E147-B9B2-4AC89F165A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Bwyd wedi’i becynnu’n dda</a:t>
            </a:r>
            <a:r>
              <a:rPr lang="en-GB" dirty="0"/>
              <a:t>:</a:t>
            </a:r>
            <a:endParaRPr lang="cy-GB" dirty="0"/>
          </a:p>
          <a:p>
            <a:pPr lvl="1"/>
            <a:r>
              <a:rPr lang="cy-GB" dirty="0"/>
              <a:t>Llai o ficrobau ynddo</a:t>
            </a:r>
            <a:endParaRPr lang="en-GB" dirty="0"/>
          </a:p>
          <a:p>
            <a:r>
              <a:rPr lang="cy-GB" dirty="0"/>
              <a:t>Ac felly’n:</a:t>
            </a:r>
            <a:endParaRPr lang="en-GB" dirty="0"/>
          </a:p>
          <a:p>
            <a:pPr lvl="1"/>
            <a:r>
              <a:rPr lang="cy-GB" dirty="0"/>
              <a:t>Para’n hirach</a:t>
            </a:r>
            <a:endParaRPr lang="en-GB" dirty="0"/>
          </a:p>
          <a:p>
            <a:pPr lvl="1"/>
            <a:r>
              <a:rPr lang="cy-GB" dirty="0"/>
              <a:t>Hawdd ei ddarllen</a:t>
            </a:r>
            <a:endParaRPr lang="en-GB" dirty="0"/>
          </a:p>
          <a:p>
            <a:pPr lvl="1"/>
            <a:r>
              <a:rPr lang="cy-GB" dirty="0"/>
              <a:t>Mwy hylan</a:t>
            </a:r>
            <a:endParaRPr lang="en-GB" dirty="0"/>
          </a:p>
          <a:p>
            <a:pPr lvl="1"/>
            <a:r>
              <a:rPr lang="cy-GB" dirty="0"/>
              <a:t>Llai tebygol o gael ei wastraffu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00970-D96E-FD4F-9EE3-8981FE4B1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772815"/>
            <a:ext cx="3003444" cy="271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39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3FEEB-7770-824F-9260-E15CB8131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836712"/>
            <a:ext cx="6768752" cy="720080"/>
          </a:xfrm>
        </p:spPr>
        <p:txBody>
          <a:bodyPr>
            <a:noAutofit/>
          </a:bodyPr>
          <a:lstStyle/>
          <a:p>
            <a:r>
              <a:rPr lang="cy-GB" sz="3200" dirty="0"/>
              <a:t>Tasg 4: Dyluniwch eich deunydd pacio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A071E-F367-3B49-A9D0-B1CBACB3A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628801"/>
            <a:ext cx="7920880" cy="2592288"/>
          </a:xfrm>
        </p:spPr>
        <p:txBody>
          <a:bodyPr/>
          <a:lstStyle/>
          <a:p>
            <a:r>
              <a:rPr lang="cy-GB" dirty="0"/>
              <a:t>Dylunio a gwneud y deunydd pacio ar gyfer eich cynnyrch.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Meddyliwch am y deunyddiau y byddwch chi’n eu defnyddio.</a:t>
            </a:r>
            <a:endParaRPr lang="en-GB" dirty="0">
              <a:solidFill>
                <a:srgbClr val="E85803"/>
              </a:solidFill>
            </a:endParaRPr>
          </a:p>
          <a:p>
            <a:r>
              <a:rPr lang="cy-GB" dirty="0"/>
              <a:t>Meddyliwch am sut i apelio at eich cwsmeriaid.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Sut fyddwch chi’n gwneud i’ch cynnyrch edrych yn well ar y silff na chynnyrch eich cystadleuwyr?</a:t>
            </a:r>
            <a:r>
              <a:rPr lang="en-GB" dirty="0">
                <a:solidFill>
                  <a:srgbClr val="E85803"/>
                </a:solidFill>
              </a:rPr>
              <a:t> </a:t>
            </a:r>
            <a:endParaRPr lang="cy-GB" dirty="0">
              <a:solidFill>
                <a:srgbClr val="E85803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8F3787-5739-8749-9E91-26647C8BA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00187" y="4077072"/>
            <a:ext cx="614362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8581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32BC5-39CC-634F-BA06-3F2DB3F1B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Amcan dysgu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D2D2B-6FBF-784C-86E2-F5DF4A80D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ts val="1000"/>
              </a:spcBef>
            </a:pPr>
            <a:r>
              <a:rPr lang="cy-GB" dirty="0"/>
              <a:t>Hyrwyddo cynnyrch bwyd</a:t>
            </a:r>
          </a:p>
          <a:p>
            <a:pPr lvl="1">
              <a:spcBef>
                <a:spcPts val="1000"/>
              </a:spcBef>
            </a:pPr>
            <a:r>
              <a:rPr lang="cy-GB" dirty="0"/>
              <a:t>Dylunio a gwneud defnydd pacio</a:t>
            </a:r>
          </a:p>
          <a:p>
            <a:pPr>
              <a:spcBef>
                <a:spcPts val="1000"/>
              </a:spcBef>
            </a:pPr>
            <a:r>
              <a:rPr lang="cy-GB" dirty="0"/>
              <a:t>Mae busnesau’n defnyddio hyrwyddiad i ddweud wrth gwsmeriaid posibl am eu cynnyrch.</a:t>
            </a:r>
          </a:p>
          <a:p>
            <a:pPr>
              <a:spcBef>
                <a:spcPts val="1000"/>
              </a:spcBef>
            </a:pPr>
            <a:r>
              <a:rPr lang="cy-GB" dirty="0"/>
              <a:t>Defnyddir hyrwyddo i hysbysebu buddion y cynnyrch a pham ei fod yn well na chystadleuwyr.</a:t>
            </a:r>
          </a:p>
          <a:p>
            <a:pPr>
              <a:spcBef>
                <a:spcPts val="1000"/>
              </a:spcBef>
            </a:pPr>
            <a:r>
              <a:rPr lang="cy-GB" dirty="0"/>
              <a:t>Gallwch ddefnyddio hyrwyddiad i </a:t>
            </a:r>
            <a:br>
              <a:rPr lang="cy-GB" dirty="0"/>
            </a:br>
            <a:r>
              <a:rPr lang="cy-GB" dirty="0"/>
              <a:t>berswadio cwsmeriaid i brynu’ch </a:t>
            </a:r>
            <a:br>
              <a:rPr lang="cy-GB" dirty="0"/>
            </a:br>
            <a:r>
              <a:rPr lang="cy-GB" dirty="0"/>
              <a:t>cynnyrch.</a:t>
            </a:r>
          </a:p>
          <a:p>
            <a:pPr>
              <a:spcBef>
                <a:spcPts val="1000"/>
              </a:spcBef>
            </a:pPr>
            <a:r>
              <a:rPr lang="cy-GB" dirty="0">
                <a:solidFill>
                  <a:srgbClr val="E85803"/>
                </a:solidFill>
              </a:rPr>
              <a:t>A allwch chi feddwl am unrhyw </a:t>
            </a:r>
            <a:br>
              <a:rPr lang="cy-GB" dirty="0">
                <a:solidFill>
                  <a:srgbClr val="E85803"/>
                </a:solidFill>
              </a:rPr>
            </a:br>
            <a:r>
              <a:rPr lang="cy-GB" dirty="0">
                <a:solidFill>
                  <a:srgbClr val="E85803"/>
                </a:solidFill>
              </a:rPr>
              <a:t>ffyrdd y mae busnesau’n gwneud hyn?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AB41541-E74A-3442-B214-BC45FE3AC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7" t="21274"/>
          <a:stretch/>
        </p:blipFill>
        <p:spPr bwMode="auto">
          <a:xfrm>
            <a:off x="5580112" y="4182214"/>
            <a:ext cx="2680715" cy="18390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908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A780A-B3F6-4F48-B9E1-60B7B02E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Dulliau hyrwyddo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9791F-812C-E749-B112-2B17A12D8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y-GB" b="1" dirty="0">
                <a:solidFill>
                  <a:srgbClr val="E85803"/>
                </a:solidFill>
              </a:rPr>
              <a:t>Hysbysebu</a:t>
            </a:r>
            <a:r>
              <a:rPr lang="cy-GB" dirty="0"/>
              <a:t>: Hysbysebion teledu neu gylchgrawn, posteri, taflenni, pamffledi</a:t>
            </a:r>
            <a:endParaRPr lang="en-GB" dirty="0"/>
          </a:p>
          <a:p>
            <a:pPr lvl="1"/>
            <a:r>
              <a:rPr lang="cy-GB" b="1" dirty="0">
                <a:solidFill>
                  <a:srgbClr val="E85803"/>
                </a:solidFill>
              </a:rPr>
              <a:t>Cynigion arbennig</a:t>
            </a:r>
            <a:r>
              <a:rPr lang="cy-GB" dirty="0"/>
              <a:t>: gostyngiadau mewn prisiau, cystadlaethau, samplau am ddim</a:t>
            </a:r>
            <a:endParaRPr lang="en-GB" dirty="0"/>
          </a:p>
          <a:p>
            <a:pPr lvl="1"/>
            <a:r>
              <a:rPr lang="cy-GB" b="1" dirty="0">
                <a:solidFill>
                  <a:srgbClr val="E85803"/>
                </a:solidFill>
              </a:rPr>
              <a:t>Ardystiadau gan enwogion</a:t>
            </a:r>
            <a:r>
              <a:rPr lang="en-GB" b="1" dirty="0">
                <a:solidFill>
                  <a:srgbClr val="E85803"/>
                </a:solidFill>
              </a:rPr>
              <a:t> </a:t>
            </a:r>
            <a:endParaRPr lang="cy-GB" b="1" dirty="0">
              <a:solidFill>
                <a:srgbClr val="E85803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7400F5F-711B-8046-ACDF-EADE375D9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12976"/>
            <a:ext cx="2837892" cy="28378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6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F347F-F1AA-B148-B966-6C81F115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836712"/>
            <a:ext cx="6840760" cy="720080"/>
          </a:xfrm>
        </p:spPr>
        <p:txBody>
          <a:bodyPr/>
          <a:lstStyle/>
          <a:p>
            <a:r>
              <a:rPr lang="cy-GB" dirty="0"/>
              <a:t>Tasg 1: Archwilio hysbysebu bwyd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C90A1-520E-9649-8656-89FA83AA2D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Edrychwch ar yr hysbysebion bwyd ar eich bwrdd.</a:t>
            </a:r>
            <a:endParaRPr lang="en-GB" dirty="0"/>
          </a:p>
          <a:p>
            <a:pPr lvl="1"/>
            <a:r>
              <a:rPr lang="cy-GB" dirty="0"/>
              <a:t>Sut maen nhw’n annog cwsmeriaid i brynu mwy o’u cynhyrchion?</a:t>
            </a:r>
            <a:endParaRPr lang="en-GB" dirty="0"/>
          </a:p>
          <a:p>
            <a:pPr lvl="1"/>
            <a:r>
              <a:rPr lang="cy-GB" dirty="0"/>
              <a:t>Beth sy’n gwneud i chi fod </a:t>
            </a:r>
            <a:br>
              <a:rPr lang="cy-GB" dirty="0"/>
            </a:br>
            <a:r>
              <a:rPr lang="cy-GB" dirty="0"/>
              <a:t>eisiau ei brynu?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904C88-A04A-234A-BEC6-89F50ABBA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395526"/>
            <a:ext cx="1723571" cy="25904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4199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AF6A6-3077-274F-BE1D-8D26F4986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Tasg 2: Hyrwyddo’ch cynnyrch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AED0C-330A-6845-AF91-52672B9E2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Dyluniwch boster neu daflen i hyrwyddo’ch cynnyrch.</a:t>
            </a:r>
            <a:endParaRPr lang="en-GB" dirty="0"/>
          </a:p>
          <a:p>
            <a:r>
              <a:rPr lang="cy-GB" dirty="0">
                <a:solidFill>
                  <a:srgbClr val="E85803"/>
                </a:solidFill>
              </a:rPr>
              <a:t>Meddyliwch am sut i apelio at eich cwsmeriaid a’u perswadio i’w brynu.</a:t>
            </a:r>
            <a:endParaRPr lang="en-GB" dirty="0">
              <a:solidFill>
                <a:srgbClr val="E85803"/>
              </a:solidFill>
            </a:endParaRPr>
          </a:p>
          <a:p>
            <a:r>
              <a:rPr lang="cy-GB" dirty="0"/>
              <a:t>Meddyliwch am unrhyw gynigion arbennig y gallwch eu defnyddio ar eich hysbyseb. Er enghraifft, ‘Prynu un, cael un am ddim’.</a:t>
            </a:r>
            <a:r>
              <a:rPr lang="en-GB" dirty="0"/>
              <a:t> </a:t>
            </a:r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2173745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C444C-8338-C440-83D9-3FF873109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Tasg 3: Hyrwyddo’ch cynnyrch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E0DEE-5E83-8248-A703-2D7CEB008E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y-GB" dirty="0"/>
              <a:t>Yn eich grwpiau, cynlluniwch a pherfformiwch hysbyseb teledu neu radio ar gyfer eich cynnyrch.</a:t>
            </a:r>
            <a:endParaRPr lang="en-GB" dirty="0"/>
          </a:p>
          <a:p>
            <a:r>
              <a:rPr lang="cy-GB" dirty="0"/>
              <a:t>Meddyliwch am sut i apelio at eich cwsmeriaid.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F984557-6297-884A-9FDE-2909D0F04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212976"/>
            <a:ext cx="2837892" cy="28378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015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D9322-1F8B-6D4C-8AF0-FAB22F8F5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836712"/>
            <a:ext cx="7560840" cy="720080"/>
          </a:xfrm>
        </p:spPr>
        <p:txBody>
          <a:bodyPr>
            <a:noAutofit/>
          </a:bodyPr>
          <a:lstStyle/>
          <a:p>
            <a:pPr algn="l"/>
            <a:r>
              <a:rPr lang="cy-GB" sz="2800" dirty="0"/>
              <a:t>Gadewch inni feddwl am becynnu ein cynnyrch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0F21E-3143-744C-932F-1E5848983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y-GB" dirty="0"/>
              <a:t>Mae’r rhan fwyaf o gynhyrchion bwyd mewn archfarchnadoedd yn dod mewn pecynnau.</a:t>
            </a:r>
            <a:endParaRPr lang="en-GB" dirty="0"/>
          </a:p>
          <a:p>
            <a:pPr lvl="1"/>
            <a:r>
              <a:rPr lang="cy-GB" dirty="0"/>
              <a:t>Gellir ailgylchu peth deunydd pacio ond mae llawer ohono na ellir ei ailgylchu.</a:t>
            </a:r>
            <a:endParaRPr lang="en-GB" dirty="0"/>
          </a:p>
          <a:p>
            <a:pPr lvl="1"/>
            <a:r>
              <a:rPr lang="cy-GB" dirty="0"/>
              <a:t>Mae llawer o’n bwyd yn </a:t>
            </a:r>
            <a:br>
              <a:rPr lang="cy-GB" dirty="0"/>
            </a:br>
            <a:r>
              <a:rPr lang="cy-GB" dirty="0"/>
              <a:t>cael ei becynnu mewn </a:t>
            </a:r>
            <a:br>
              <a:rPr lang="cy-GB" dirty="0"/>
            </a:br>
            <a:r>
              <a:rPr lang="cy-GB" dirty="0"/>
              <a:t>plastig na ellir ei ailgylchu.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610909-0F71-A24B-9B0B-A7DED527FE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12" t="20733" r="15454" b="44012"/>
          <a:stretch/>
        </p:blipFill>
        <p:spPr bwMode="auto">
          <a:xfrm>
            <a:off x="5652120" y="3284984"/>
            <a:ext cx="2640528" cy="26613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182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DC88-BC63-5440-8DF5-4DEDBBB9A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Mae gwastraff plastig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48A04-BF39-9744-A733-5188DC129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580" y="1628800"/>
            <a:ext cx="7812868" cy="576064"/>
          </a:xfrm>
        </p:spPr>
        <p:txBody>
          <a:bodyPr/>
          <a:lstStyle/>
          <a:p>
            <a:r>
              <a:rPr lang="cy-GB" dirty="0"/>
              <a:t>Mae gwastraff plastig yn achosi problemau yn y môr.</a:t>
            </a:r>
            <a:r>
              <a:rPr lang="en-GB" dirty="0"/>
              <a:t> </a:t>
            </a:r>
            <a:endParaRPr lang="cy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0255E-A4BD-8A47-B189-34C7FC72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2420888"/>
            <a:ext cx="603042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833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F321D-5C78-9244-A80F-35BACFD51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dirty="0"/>
              <a:t>….ac ar y tir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6EAB72-3F11-C54B-9F5F-58A4F86FC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7948" y="1988840"/>
            <a:ext cx="5490356" cy="361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98672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spcBef>
            <a:spcPts val="800"/>
          </a:spcBef>
          <a:defRPr sz="2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Farming STEMterprise PowerPoint template.pptx" id="{B4345F3A-90BC-054B-8BE5-CDA6DAFD23AF}" vid="{8ECE7784-2AF3-5E43-87C7-518CB516714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639</TotalTime>
  <Words>403</Words>
  <Application>Microsoft Macintosh PowerPoint</Application>
  <PresentationFormat>On-screen Show (4:3)</PresentationFormat>
  <Paragraphs>50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1_Office Theme</vt:lpstr>
      <vt:lpstr>Cam 9: Hyrwyddo a phecynnu cynhyrchion</vt:lpstr>
      <vt:lpstr>Amcan dysgu</vt:lpstr>
      <vt:lpstr>Dulliau hyrwyddo</vt:lpstr>
      <vt:lpstr>Tasg 1: Archwilio hysbysebu bwyd</vt:lpstr>
      <vt:lpstr>Tasg 2: Hyrwyddo’ch cynnyrch</vt:lpstr>
      <vt:lpstr>Tasg 3: Hyrwyddo’ch cynnyrch</vt:lpstr>
      <vt:lpstr>Gadewch inni feddwl am becynnu ein cynnyrch</vt:lpstr>
      <vt:lpstr>Mae gwastraff plastig</vt:lpstr>
      <vt:lpstr>….ac ar y tir</vt:lpstr>
      <vt:lpstr>Dibenion pecynnu bwyd</vt:lpstr>
      <vt:lpstr>Pecynnu plastig …</vt:lpstr>
      <vt:lpstr>…a mwy o becynnu plastig</vt:lpstr>
      <vt:lpstr>Buddion pecynnu bwyd</vt:lpstr>
      <vt:lpstr>Tasg 4: Dyluniwch eich deunydd pacio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Smith</dc:creator>
  <cp:lastModifiedBy>Nick Smith</cp:lastModifiedBy>
  <cp:revision>98</cp:revision>
  <dcterms:created xsi:type="dcterms:W3CDTF">2019-10-23T13:59:40Z</dcterms:created>
  <dcterms:modified xsi:type="dcterms:W3CDTF">2019-12-08T13:43:32Z</dcterms:modified>
</cp:coreProperties>
</file>